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22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a78c6c314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0a78c6c314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d34c53b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5d34c53b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a78c6c314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0a78c6c314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d34c53b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d34c53b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a78c6c314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0a78c6c314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d34c53b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5d34c53b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d34c53b3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d34c53b3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d34c53b3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5d34c53b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a78c6c314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0a78c6c314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TITLE_AND_BODY_1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Overview" type="tx">
  <p:cSld name="TITLE_AND_BODY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Outline">
  <p:cSld name="TITLE_AND_BODY_1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TITLE_AND_BODY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lilianweng.github.io/posts/2023-06-23-agent/" TargetMode="External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reverie.herokuapp.com/arXiv_Demo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/>
        </p:nvSpPr>
        <p:spPr>
          <a:xfrm>
            <a:off x="395708" y="75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 Reading Group 3: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Autonomous Agents</a:t>
            </a:r>
            <a:endParaRPr b="1"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 b="9194" l="9288" r="0" t="76644"/>
          <a:stretch/>
        </p:blipFill>
        <p:spPr>
          <a:xfrm>
            <a:off x="0" y="4458500"/>
            <a:ext cx="7555348" cy="6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8"/>
          <p:cNvPicPr preferRelativeResize="0"/>
          <p:nvPr/>
        </p:nvPicPr>
        <p:blipFill rotWithShape="1">
          <a:blip r:embed="rId3">
            <a:alphaModFix/>
          </a:blip>
          <a:srcRect b="35796" l="16138" r="17230" t="19894"/>
          <a:stretch/>
        </p:blipFill>
        <p:spPr>
          <a:xfrm>
            <a:off x="544725" y="2997525"/>
            <a:ext cx="3751704" cy="14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/>
          <p:nvPr/>
        </p:nvSpPr>
        <p:spPr>
          <a:xfrm>
            <a:off x="5829600" y="4327575"/>
            <a:ext cx="3255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en" sz="14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endParaRPr b="0" i="0" sz="144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en" sz="14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Bassel Al Omari</a:t>
            </a:r>
            <a:endParaRPr b="0" i="0" sz="144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8"/>
          <p:cNvPicPr preferRelativeResize="0"/>
          <p:nvPr/>
        </p:nvPicPr>
        <p:blipFill rotWithShape="1">
          <a:blip r:embed="rId4">
            <a:alphaModFix/>
          </a:blip>
          <a:srcRect b="0" l="13487" r="9530" t="6872"/>
          <a:stretch/>
        </p:blipFill>
        <p:spPr>
          <a:xfrm>
            <a:off x="6677688" y="2349725"/>
            <a:ext cx="1559726" cy="18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9"/>
          <p:cNvSpPr txBox="1"/>
          <p:nvPr/>
        </p:nvSpPr>
        <p:spPr>
          <a:xfrm>
            <a:off x="1232550" y="3905525"/>
            <a:ext cx="667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Blog Post Link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363" y="917150"/>
            <a:ext cx="7295400" cy="2829300"/>
          </a:xfrm>
          <a:prstGeom prst="roundRect">
            <a:avLst>
              <a:gd fmla="val 699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700" y="1364600"/>
            <a:ext cx="4431600" cy="2902800"/>
          </a:xfrm>
          <a:prstGeom prst="roundRect">
            <a:avLst>
              <a:gd fmla="val 5841" name="adj"/>
            </a:avLst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/>
        </p:nvSpPr>
        <p:spPr>
          <a:xfrm>
            <a:off x="427950" y="1053775"/>
            <a:ext cx="3876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Language models show excellent few-shot performance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Few-shot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Given task description and a few examples, model can perform task</a:t>
            </a:r>
            <a:endParaRPr sz="1500">
              <a:solidFill>
                <a:srgbClr val="FFE5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E5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730800" y="2834175"/>
            <a:ext cx="3270300" cy="1937700"/>
          </a:xfrm>
          <a:prstGeom prst="roundRect">
            <a:avLst>
              <a:gd fmla="val 10333" name="adj"/>
            </a:avLst>
          </a:prstGeom>
          <a:solidFill>
            <a:srgbClr val="59A03A"/>
          </a:solidFill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Prompt: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Translate English to Arabic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→ التعلم الآلي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 Cat → قطة حمراء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Angry Goose 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9550"/>
            <a:ext cx="8839200" cy="3506400"/>
          </a:xfrm>
          <a:prstGeom prst="roundRect">
            <a:avLst>
              <a:gd fmla="val 6477" name="adj"/>
            </a:avLst>
          </a:prstGeom>
          <a:noFill/>
          <a:ln>
            <a:noFill/>
          </a:ln>
        </p:spPr>
      </p:pic>
      <p:sp>
        <p:nvSpPr>
          <p:cNvPr id="120" name="Google Shape;120;p31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 Agent System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Planning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2"/>
          <p:cNvSpPr txBox="1"/>
          <p:nvPr/>
        </p:nvSpPr>
        <p:spPr>
          <a:xfrm>
            <a:off x="419875" y="917150"/>
            <a:ext cx="8357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Explicit Thinking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Forcing the model to </a:t>
            </a: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explain</a:t>
            </a: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its thought process yields better results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19888" y="1896350"/>
            <a:ext cx="3876000" cy="27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Chain of Thought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(Wei et al. 2022)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5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32"/>
          <p:cNvSpPr txBox="1"/>
          <p:nvPr/>
        </p:nvSpPr>
        <p:spPr>
          <a:xfrm>
            <a:off x="4682225" y="1896350"/>
            <a:ext cx="38760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(Yao et al. 2023)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 asking the language model to perform an action, ask it to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explicitly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communicate any thoughts and reflections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63" y="2571750"/>
            <a:ext cx="2691871" cy="24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Planning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/>
          <p:nvPr/>
        </p:nvSpPr>
        <p:spPr>
          <a:xfrm>
            <a:off x="419875" y="917150"/>
            <a:ext cx="8357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Planning Systems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Forcing model to reflect and judge previous actions yields better results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419888" y="1896350"/>
            <a:ext cx="3876000" cy="27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Tree 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 Thought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(Yao et al. 2023)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Tree-based search of reasoning  trajectory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33"/>
          <p:cNvSpPr txBox="1"/>
          <p:nvPr/>
        </p:nvSpPr>
        <p:spPr>
          <a:xfrm>
            <a:off x="4682225" y="1896350"/>
            <a:ext cx="38760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Reflexion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(Shinn et al. 2023)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 setup but with language models sprinkled in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33"/>
          <p:cNvSpPr/>
          <p:nvPr/>
        </p:nvSpPr>
        <p:spPr>
          <a:xfrm>
            <a:off x="7816075" y="3781000"/>
            <a:ext cx="872100" cy="572700"/>
          </a:xfrm>
          <a:prstGeom prst="roundRect">
            <a:avLst>
              <a:gd fmla="val 16667" name="adj"/>
            </a:avLst>
          </a:prstGeom>
          <a:solidFill>
            <a:srgbClr val="33910C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Environment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1" name="Google Shape;141;p33"/>
          <p:cNvSpPr/>
          <p:nvPr/>
        </p:nvSpPr>
        <p:spPr>
          <a:xfrm>
            <a:off x="5667350" y="4348875"/>
            <a:ext cx="1010400" cy="479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Self-Reflection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LLM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5667350" y="3306250"/>
            <a:ext cx="1010400" cy="4797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190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Actor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LLM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43" name="Google Shape;143;p33"/>
          <p:cNvCxnSpPr>
            <a:endCxn id="140" idx="2"/>
          </p:cNvCxnSpPr>
          <p:nvPr/>
        </p:nvCxnSpPr>
        <p:spPr>
          <a:xfrm flipH="1" rot="10800000">
            <a:off x="6687625" y="4353700"/>
            <a:ext cx="1564500" cy="3684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" name="Google Shape;144;p33"/>
          <p:cNvCxnSpPr>
            <a:stCxn id="142" idx="1"/>
            <a:endCxn id="141" idx="1"/>
          </p:cNvCxnSpPr>
          <p:nvPr/>
        </p:nvCxnSpPr>
        <p:spPr>
          <a:xfrm>
            <a:off x="5667350" y="3546100"/>
            <a:ext cx="600" cy="10425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" name="Google Shape;145;p33"/>
          <p:cNvCxnSpPr/>
          <p:nvPr/>
        </p:nvCxnSpPr>
        <p:spPr>
          <a:xfrm rot="-5400000">
            <a:off x="6562225" y="3710525"/>
            <a:ext cx="878700" cy="627900"/>
          </a:xfrm>
          <a:prstGeom prst="curvedConnector3">
            <a:avLst>
              <a:gd fmla="val 643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6" name="Google Shape;146;p33"/>
          <p:cNvCxnSpPr>
            <a:stCxn id="140" idx="0"/>
            <a:endCxn id="142" idx="3"/>
          </p:cNvCxnSpPr>
          <p:nvPr/>
        </p:nvCxnSpPr>
        <p:spPr>
          <a:xfrm flipH="1" rot="5400000">
            <a:off x="7347475" y="2876350"/>
            <a:ext cx="234900" cy="15744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" name="Google Shape;147;p33"/>
          <p:cNvSpPr txBox="1"/>
          <p:nvPr/>
        </p:nvSpPr>
        <p:spPr>
          <a:xfrm>
            <a:off x="7053275" y="3252700"/>
            <a:ext cx="1010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Action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7596200" y="4638075"/>
            <a:ext cx="1010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Observation + Reward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3"/>
          <p:cNvSpPr txBox="1"/>
          <p:nvPr/>
        </p:nvSpPr>
        <p:spPr>
          <a:xfrm>
            <a:off x="4438775" y="3905800"/>
            <a:ext cx="95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Reflection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3"/>
          <p:cNvSpPr/>
          <p:nvPr/>
        </p:nvSpPr>
        <p:spPr>
          <a:xfrm>
            <a:off x="1961000" y="3194200"/>
            <a:ext cx="627900" cy="29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Input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1961000" y="3781000"/>
            <a:ext cx="627900" cy="234900"/>
          </a:xfrm>
          <a:prstGeom prst="roundRect">
            <a:avLst>
              <a:gd fmla="val 16667" name="adj"/>
            </a:avLst>
          </a:prstGeom>
          <a:solidFill>
            <a:srgbClr val="33910C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2880500" y="3781000"/>
            <a:ext cx="627900" cy="234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1041500" y="3781000"/>
            <a:ext cx="627900" cy="234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1333100" y="4228900"/>
            <a:ext cx="627900" cy="234900"/>
          </a:xfrm>
          <a:prstGeom prst="roundRect">
            <a:avLst>
              <a:gd fmla="val 16667" name="adj"/>
            </a:avLst>
          </a:prstGeom>
          <a:solidFill>
            <a:srgbClr val="33910C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2588900" y="4228900"/>
            <a:ext cx="627900" cy="234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1333100" y="4676800"/>
            <a:ext cx="627900" cy="29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Output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157" name="Google Shape;157;p33"/>
          <p:cNvCxnSpPr>
            <a:stCxn id="150" idx="2"/>
            <a:endCxn id="153" idx="0"/>
          </p:cNvCxnSpPr>
          <p:nvPr/>
        </p:nvCxnSpPr>
        <p:spPr>
          <a:xfrm flipH="1">
            <a:off x="1355450" y="3487600"/>
            <a:ext cx="919500" cy="293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33"/>
          <p:cNvCxnSpPr>
            <a:stCxn id="150" idx="2"/>
            <a:endCxn id="151" idx="0"/>
          </p:cNvCxnSpPr>
          <p:nvPr/>
        </p:nvCxnSpPr>
        <p:spPr>
          <a:xfrm>
            <a:off x="2274950" y="3487600"/>
            <a:ext cx="0" cy="29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33"/>
          <p:cNvCxnSpPr>
            <a:stCxn id="150" idx="2"/>
            <a:endCxn id="152" idx="0"/>
          </p:cNvCxnSpPr>
          <p:nvPr/>
        </p:nvCxnSpPr>
        <p:spPr>
          <a:xfrm>
            <a:off x="2274950" y="3487600"/>
            <a:ext cx="919500" cy="293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33"/>
          <p:cNvCxnSpPr>
            <a:stCxn id="151" idx="2"/>
            <a:endCxn id="154" idx="0"/>
          </p:cNvCxnSpPr>
          <p:nvPr/>
        </p:nvCxnSpPr>
        <p:spPr>
          <a:xfrm flipH="1">
            <a:off x="1647050" y="4015900"/>
            <a:ext cx="627900" cy="21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33"/>
          <p:cNvCxnSpPr>
            <a:stCxn id="151" idx="2"/>
            <a:endCxn id="155" idx="0"/>
          </p:cNvCxnSpPr>
          <p:nvPr/>
        </p:nvCxnSpPr>
        <p:spPr>
          <a:xfrm>
            <a:off x="2274950" y="4015900"/>
            <a:ext cx="627900" cy="213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33"/>
          <p:cNvCxnSpPr>
            <a:stCxn id="154" idx="2"/>
            <a:endCxn id="156" idx="0"/>
          </p:cNvCxnSpPr>
          <p:nvPr/>
        </p:nvCxnSpPr>
        <p:spPr>
          <a:xfrm>
            <a:off x="1647050" y="4463800"/>
            <a:ext cx="0" cy="21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Tool Use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/>
        </p:nvSpPr>
        <p:spPr>
          <a:xfrm>
            <a:off x="457050" y="1122450"/>
            <a:ext cx="40647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Language models can call on assisting APIs to fetch information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Toolformers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(Schick et al. 2023)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 LM to suggest possible API calls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whether API calls help model performance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tune model on text with embedded API calls that are helpful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00" y="2195900"/>
            <a:ext cx="1054025" cy="10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024" y="1077975"/>
            <a:ext cx="1054026" cy="10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3139" y="2272100"/>
            <a:ext cx="988539" cy="9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3989" y="3624900"/>
            <a:ext cx="734100" cy="682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4"/>
          <p:cNvCxnSpPr/>
          <p:nvPr/>
        </p:nvCxnSpPr>
        <p:spPr>
          <a:xfrm>
            <a:off x="6750350" y="3241875"/>
            <a:ext cx="298800" cy="37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5" name="Google Shape;175;p34"/>
          <p:cNvCxnSpPr>
            <a:stCxn id="170" idx="3"/>
          </p:cNvCxnSpPr>
          <p:nvPr/>
        </p:nvCxnSpPr>
        <p:spPr>
          <a:xfrm flipH="1" rot="10800000">
            <a:off x="6904025" y="2708825"/>
            <a:ext cx="476100" cy="1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6" name="Google Shape;176;p34"/>
          <p:cNvCxnSpPr/>
          <p:nvPr/>
        </p:nvCxnSpPr>
        <p:spPr>
          <a:xfrm flipH="1" rot="10800000">
            <a:off x="6621150" y="1840375"/>
            <a:ext cx="379800" cy="34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Memory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419875" y="917150"/>
            <a:ext cx="8357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Vector Databases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4" name="Google Shape;184;p35"/>
          <p:cNvCxnSpPr/>
          <p:nvPr/>
        </p:nvCxnSpPr>
        <p:spPr>
          <a:xfrm flipH="1">
            <a:off x="6987142" y="1647225"/>
            <a:ext cx="10500" cy="3021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5" name="Google Shape;185;p35"/>
          <p:cNvCxnSpPr/>
          <p:nvPr/>
        </p:nvCxnSpPr>
        <p:spPr>
          <a:xfrm flipH="1" rot="5400000">
            <a:off x="6987050" y="1600551"/>
            <a:ext cx="10500" cy="3036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" name="Google Shape;186;p35"/>
          <p:cNvSpPr/>
          <p:nvPr/>
        </p:nvSpPr>
        <p:spPr>
          <a:xfrm>
            <a:off x="5959025" y="2172050"/>
            <a:ext cx="129300" cy="129300"/>
          </a:xfrm>
          <a:prstGeom prst="flowChartSummingJunction">
            <a:avLst/>
          </a:prstGeom>
          <a:solidFill>
            <a:srgbClr val="59A03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A03A"/>
              </a:solidFill>
            </a:endParaRPr>
          </a:p>
        </p:txBody>
      </p:sp>
      <p:sp>
        <p:nvSpPr>
          <p:cNvPr id="187" name="Google Shape;187;p35"/>
          <p:cNvSpPr/>
          <p:nvPr/>
        </p:nvSpPr>
        <p:spPr>
          <a:xfrm>
            <a:off x="6563600" y="2301350"/>
            <a:ext cx="129300" cy="129300"/>
          </a:xfrm>
          <a:prstGeom prst="flowChartSummingJunction">
            <a:avLst/>
          </a:prstGeom>
          <a:solidFill>
            <a:srgbClr val="59A03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A03A"/>
              </a:solidFill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7491150" y="4092875"/>
            <a:ext cx="129300" cy="129300"/>
          </a:xfrm>
          <a:prstGeom prst="flowChartSummingJunction">
            <a:avLst/>
          </a:prstGeom>
          <a:solidFill>
            <a:srgbClr val="59A03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A03A"/>
              </a:solidFill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7212600" y="4173725"/>
            <a:ext cx="686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Memory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5650175" y="2239350"/>
            <a:ext cx="747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Memory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6254750" y="2405550"/>
            <a:ext cx="747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Memory 3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8031125" y="3631175"/>
            <a:ext cx="129300" cy="129300"/>
          </a:xfrm>
          <a:prstGeom prst="flowChartSummingJunction">
            <a:avLst/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A03A"/>
              </a:solidFill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7722275" y="3266475"/>
            <a:ext cx="747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 Encounter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419863" y="1647225"/>
            <a:ext cx="3876000" cy="27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previous encounter in database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Previous encounters are indexed by their features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 represents coordinates in vector space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When in new encounter, query previous encounters with closest coordinates, and augment results in output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E5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5" name="Google Shape;195;p35"/>
          <p:cNvCxnSpPr>
            <a:stCxn id="192" idx="3"/>
            <a:endCxn id="188" idx="7"/>
          </p:cNvCxnSpPr>
          <p:nvPr/>
        </p:nvCxnSpPr>
        <p:spPr>
          <a:xfrm flipH="1">
            <a:off x="7601561" y="3741539"/>
            <a:ext cx="448500" cy="37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/>
        </p:nvSpPr>
        <p:spPr>
          <a:xfrm>
            <a:off x="311700" y="17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Look Ahead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336425" y="3722375"/>
            <a:ext cx="49215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 Video Game Agents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Demo Link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5">
            <a:alphaModFix/>
          </a:blip>
          <a:srcRect b="0" l="990" r="0" t="0"/>
          <a:stretch/>
        </p:blipFill>
        <p:spPr>
          <a:xfrm>
            <a:off x="361125" y="1092400"/>
            <a:ext cx="4921500" cy="25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/>
        </p:nvSpPr>
        <p:spPr>
          <a:xfrm>
            <a:off x="5606050" y="3722375"/>
            <a:ext cx="32850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LLM-based Researchers/Programmers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806" y="1238749"/>
            <a:ext cx="3167493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988" y="2433586"/>
            <a:ext cx="917125" cy="101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C Workshop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